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6" r:id="rId3"/>
    <p:sldId id="285" r:id="rId4"/>
    <p:sldId id="257" r:id="rId5"/>
    <p:sldId id="270" r:id="rId6"/>
    <p:sldId id="361" r:id="rId7"/>
    <p:sldId id="272" r:id="rId8"/>
    <p:sldId id="283" r:id="rId9"/>
    <p:sldId id="260" r:id="rId10"/>
    <p:sldId id="273" r:id="rId11"/>
    <p:sldId id="274" r:id="rId12"/>
    <p:sldId id="280" r:id="rId13"/>
    <p:sldId id="281" r:id="rId14"/>
    <p:sldId id="279" r:id="rId15"/>
    <p:sldId id="282" r:id="rId16"/>
    <p:sldId id="275" r:id="rId17"/>
    <p:sldId id="259" r:id="rId18"/>
    <p:sldId id="276" r:id="rId19"/>
    <p:sldId id="284" r:id="rId20"/>
    <p:sldId id="261" r:id="rId21"/>
    <p:sldId id="263" r:id="rId22"/>
    <p:sldId id="265" r:id="rId23"/>
    <p:sldId id="262" r:id="rId24"/>
    <p:sldId id="268" r:id="rId25"/>
    <p:sldId id="264" r:id="rId26"/>
    <p:sldId id="277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6327"/>
  </p:normalViewPr>
  <p:slideViewPr>
    <p:cSldViewPr snapToGrid="0">
      <p:cViewPr>
        <p:scale>
          <a:sx n="112" d="100"/>
          <a:sy n="112" d="100"/>
        </p:scale>
        <p:origin x="10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0BEC7-29CB-1042-9619-BBB273D46B15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0E87B-D913-5D48-90DC-05A21AC76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9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Focusing on blue part of the detector</a:t>
            </a:r>
          </a:p>
          <a:p>
            <a:r>
              <a:rPr lang="en-US" dirty="0"/>
              <a:t>We are particularly sensitive to noise sources here because of the high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0E87B-D913-5D48-90DC-05A21AC76A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2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0E87B-D913-5D48-90DC-05A21AC76A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point: power spectral density from the fluctuation dissipation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0E87B-D913-5D48-90DC-05A21AC76A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4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estimate analytically, consider a bunch of modes near a resonance</a:t>
            </a:r>
          </a:p>
          <a:p>
            <a:r>
              <a:rPr lang="en-US" dirty="0"/>
              <a:t>Sum over PSDs</a:t>
            </a:r>
          </a:p>
          <a:p>
            <a:r>
              <a:rPr lang="en-US" dirty="0"/>
              <a:t>If treat as same frequency, then this is a sum over couplings alone</a:t>
            </a:r>
          </a:p>
          <a:p>
            <a:r>
              <a:rPr lang="en-US" dirty="0"/>
              <a:t>Convert sum to integral</a:t>
            </a:r>
          </a:p>
          <a:p>
            <a:r>
              <a:rPr lang="en-US" dirty="0"/>
              <a:t>Now we have the noise a little away from each resonance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0E87B-D913-5D48-90DC-05A21AC76A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89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0E87B-D913-5D48-90DC-05A21AC76A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4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067A2-DB76-76D7-50D1-9929D4D72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1D7D3-7AD8-B09C-9068-C25A7B2ED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38A20-A667-AB9A-606D-5D3B9536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57DE-FC95-8143-9D9D-2C985B65EB6A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1ADA7-FA62-68D7-E8C2-174FC96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4E2AB-C9F1-A31E-2EAA-91776518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E2DA-4585-A1DF-9558-27BDE6B2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F6892-46E8-FBD6-2E64-5C51F56D4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B214-59B2-CB78-3769-448EE285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1BBC-8115-9144-B289-2BBE6121CE43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3799-548D-6F8E-7D94-A8231494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80737-9BB9-782C-1E59-D20F9EF1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2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CB0271-A909-FBF7-B432-19A655099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1DFD7-BBB0-B610-692E-0A398AD96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2D0B3-4817-172A-4849-AC25C1AA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3D60-8963-B645-B4FC-25E30FAA10E0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E35A3-07B4-76FB-A64C-36DCD635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FAED9-CEC4-3449-BFC7-D8F9B9D6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5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9B5A-DB11-26D0-1A76-D04B6057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4D50-F21C-7F53-A5CE-1AF1D68F3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06F71-BD8D-918E-31C8-D5221DE4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1D27-8120-5644-A07D-60986369E3E2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599E-5238-2667-0E0D-D97489C70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623E4-3E15-E125-8136-7F3A12E9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3AA7-F5D9-DBD5-7E4A-07B61441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51595-CCAF-B41F-1458-C82D7AA2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D15AD-43A7-0469-F269-2C08B07D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A9C-A1F1-3D46-853D-AD81F0749BB5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B0489-2F45-A652-C5E5-57642B74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DBF4E-9AC1-7126-AE75-A8D98CC5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7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EA403-8B32-54ED-FA46-3B3318FB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EA6D8-44C7-9386-6E8D-6573A5691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B950A-F279-A804-372B-F4DB03EA7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9C17B-BB88-2905-183A-0FA957ED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15C4-D471-2843-9409-8BF434C77E6B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67F4D-A3EA-C529-78CD-3CDDD3E8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21804-F212-BB91-2489-5DAF478E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4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B041-60FA-230B-B549-6430C42C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44E71-54C5-46D3-DCF1-9188DEC7E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28D6C-FCB3-4575-860B-5C3E6F46F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596EB-A574-3A94-642B-1C0909589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14B47-F846-8055-9000-02A15DE3D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5A71F-0C3E-795A-46C5-3289FB95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098E-827D-8E4D-8129-1EB853A51D1C}" type="datetime1">
              <a:rPr lang="en-US" smtClean="0"/>
              <a:t>3/8/24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3C29B-91E3-9E8F-0979-196ACF26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DF65C-8DDA-42C1-F050-A282B377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7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8F0B-B858-94F9-976C-9193C752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84B57-6073-AC95-1CD8-53E7009F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1F85-B880-834C-99E5-B93E0F2FAB24}" type="datetime1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FD3D1-4C9A-7C75-2B5F-FE20A501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664F4-2F22-19C0-5F35-989232D0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77180-B318-3B65-8FA4-695AEE80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7D36-1385-F245-9C8C-8F0ED413A433}" type="datetime1">
              <a:rPr lang="en-US" smtClean="0"/>
              <a:t>3/8/24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5CCC7-AB4A-0D8E-5373-E147491E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B94FD-7DF0-E14C-2EA1-918F152C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0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9306-2C89-B666-E9A2-A7A46B3A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DAC2D-CF6D-FD83-CDD5-54090CF00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1AF55-D2A2-33BB-4F9F-0FC652FCD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51D5-7661-73B6-373B-1BAD1A19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0E6A-45ED-A941-959C-13BCE5415BD2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931D-F5C6-FFE3-01C8-A6F97060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91C63-5CEF-240D-CD2C-3DF979E2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59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551AC-F3F9-0618-7556-A270B7ED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706A7-E6F9-0505-D47A-A56AD2EC1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C1F38-9077-52B2-BD70-866EFE173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F0DE3-29BA-AF80-35B3-B2CA18D0A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F2DA-4BB5-6247-A291-1939E744B5C1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D7605-1FD7-D6C0-62AA-FEFCFCF8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E34BD-A17B-1998-D920-201EE802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1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EBAFB-483A-E0E1-890B-2F330A98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DB36E-CD30-908B-C2C1-1915ADD60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4A09A-418F-BDE8-05E9-701C34003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5157-5164-CF43-9FED-8FF3695DF6E0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1EAC7-1D74-14D7-399B-ABF375D2F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CEE2-1E72-BA1C-B5BF-58566D62F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F1661-E567-E540-82D9-C68560D3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3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86A7-744D-96A8-038A-B5A945D45D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Thermal Noise and Design of the GQuEST Interferometer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9E301-A92D-F707-0597-71CC11497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Daniel Grass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C909C-EB4C-2882-F979-24D394A9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3B7F-AD5B-48BD-E7F9-1444D81C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1"/>
            <a:ext cx="10515600" cy="1325563"/>
          </a:xfrm>
        </p:spPr>
        <p:txBody>
          <a:bodyPr/>
          <a:lstStyle/>
          <a:p>
            <a:r>
              <a:rPr lang="en-US" dirty="0"/>
              <a:t>What are these modes?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FF166-EDE6-4592-6D6D-52404F38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601"/>
            <a:ext cx="2399852" cy="189253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90B7FA7-B995-4218-8700-BB1FA030D6C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399852" y="2132866"/>
            <a:ext cx="1300778" cy="212715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E4DC1-A3FB-6880-1D3C-34E34823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680" y="986716"/>
            <a:ext cx="4136057" cy="2092415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9A99688-4B5E-C6BD-64FB-E4F867429D42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3853544" y="2032923"/>
            <a:ext cx="2746137" cy="2678413"/>
          </a:xfrm>
          <a:prstGeom prst="curvedConnector3">
            <a:avLst>
              <a:gd name="adj1" fmla="val 999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D2A651-5D82-EFC7-3F8A-2672BFA68A33}"/>
              </a:ext>
            </a:extLst>
          </p:cNvPr>
          <p:cNvSpPr txBox="1"/>
          <p:nvPr/>
        </p:nvSpPr>
        <p:spPr>
          <a:xfrm>
            <a:off x="0" y="3086283"/>
            <a:ext cx="298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(scalar potential)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81FF72-772D-9A06-F8F6-C9240ACD8C73}"/>
              </a:ext>
            </a:extLst>
          </p:cNvPr>
          <p:cNvSpPr txBox="1"/>
          <p:nvPr/>
        </p:nvSpPr>
        <p:spPr>
          <a:xfrm>
            <a:off x="7246166" y="3086283"/>
            <a:ext cx="284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(vector potential)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DE5B3A88-8BD0-0CBF-FB32-B463EDD7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10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22A686-FCA0-4EF1-35C1-1A3177E6D377}"/>
              </a:ext>
            </a:extLst>
          </p:cNvPr>
          <p:cNvCxnSpPr>
            <a:cxnSpLocks/>
          </p:cNvCxnSpPr>
          <p:nvPr/>
        </p:nvCxnSpPr>
        <p:spPr>
          <a:xfrm>
            <a:off x="3853543" y="4792741"/>
            <a:ext cx="1373069" cy="2047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EE0BAF7-06D3-B45D-ACD1-FF4A9989C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68" y="3523695"/>
            <a:ext cx="7898502" cy="33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92E4-C8EB-1776-27BE-66935FC8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Eigenmode Decomposition Math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A561130-75DF-A8A3-9025-18F78BC9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E3C736A1-5E64-89F8-8738-1FE9ED77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89" y="1716087"/>
            <a:ext cx="9730862" cy="2068232"/>
          </a:xfrm>
          <a:prstGeom prst="rect">
            <a:avLst/>
          </a:prstGeom>
        </p:spPr>
      </p:pic>
      <p:pic>
        <p:nvPicPr>
          <p:cNvPr id="8" name="Picture 7" descr="A mathematical equations and formulas&#10;&#10;Description automatically generated">
            <a:extLst>
              <a:ext uri="{FF2B5EF4-FFF2-40B4-BE49-F238E27FC236}">
                <a16:creationId xmlns:a16="http://schemas.microsoft.com/office/drawing/2014/main" id="{696298B6-2AEF-E4F5-C59F-278C309DA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611" y="3921303"/>
            <a:ext cx="6278778" cy="23598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F242D6-DE7B-AFBD-14AA-E92621153AE6}"/>
                  </a:ext>
                </a:extLst>
              </p:cNvPr>
              <p:cNvSpPr txBox="1"/>
              <p:nvPr/>
            </p:nvSpPr>
            <p:spPr>
              <a:xfrm>
                <a:off x="3709395" y="1206787"/>
                <a:ext cx="52006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κ</m:t>
                    </m:r>
                  </m:oMath>
                </a14:m>
                <a:r>
                  <a:rPr lang="en-US" b="0" dirty="0"/>
                  <a:t> indexes over both mode types and all 3 axes </a:t>
                </a:r>
              </a:p>
              <a:p>
                <a:endParaRPr lang="en-US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F242D6-DE7B-AFBD-14AA-E92621153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395" y="1206787"/>
                <a:ext cx="5200650" cy="646331"/>
              </a:xfrm>
              <a:prstGeom prst="rect">
                <a:avLst/>
              </a:prstGeom>
              <a:blipFill>
                <a:blip r:embed="rId5"/>
                <a:stretch>
                  <a:fillRect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98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4CE9-3449-7BA3-D5C8-BA81CB77E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What is the coupling for longitudinal modes?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315D5-910D-9F1B-1090-A1C35D80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582A15D4-9304-8FFB-A3BC-AD1D1F3BE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573" y="1119071"/>
            <a:ext cx="3185137" cy="1360319"/>
          </a:xfrm>
          <a:prstGeom prst="rect">
            <a:avLst/>
          </a:prstGeom>
        </p:spPr>
      </p:pic>
      <p:pic>
        <p:nvPicPr>
          <p:cNvPr id="10" name="Picture 9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F6EAFEC1-F3E6-B8C5-E504-57B482F9B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44" y="4376636"/>
            <a:ext cx="7265670" cy="1037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3804B5-0E29-336D-6673-95E85219B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586" y="2479390"/>
            <a:ext cx="10182928" cy="8258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1231DE-26B8-DE35-5B9E-966716C9B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47150"/>
            <a:ext cx="4060190" cy="362247"/>
          </a:xfrm>
          <a:prstGeom prst="rect">
            <a:avLst/>
          </a:prstGeom>
        </p:spPr>
      </p:pic>
      <p:pic>
        <p:nvPicPr>
          <p:cNvPr id="22" name="Picture 2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A609B29F-64C7-B154-72C6-C1652EF1B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1" y="3698175"/>
            <a:ext cx="4229100" cy="30918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D5FD296-9A72-AACA-B488-328999E9DA0E}"/>
              </a:ext>
            </a:extLst>
          </p:cNvPr>
          <p:cNvSpPr txBox="1"/>
          <p:nvPr/>
        </p:nvSpPr>
        <p:spPr>
          <a:xfrm>
            <a:off x="1188720" y="6171684"/>
            <a:ext cx="152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(I,J,K) = (2,2,4)</a:t>
            </a:r>
          </a:p>
        </p:txBody>
      </p:sp>
    </p:spTree>
    <p:extLst>
      <p:ext uri="{BB962C8B-B14F-4D97-AF65-F5344CB8AC3E}">
        <p14:creationId xmlns:p14="http://schemas.microsoft.com/office/powerpoint/2010/main" val="248204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1A99-DCA5-B260-837D-3839A77C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Analytic Estimation for constant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47AA7-59BF-D27E-9CFF-5E4BA7F1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group of math equations&#10;&#10;Description automatically generated">
            <a:extLst>
              <a:ext uri="{FF2B5EF4-FFF2-40B4-BE49-F238E27FC236}">
                <a16:creationId xmlns:a16="http://schemas.microsoft.com/office/drawing/2014/main" id="{E64D31D7-CA89-8CD7-87D5-D5ADB1D81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97" r="28438" b="54497"/>
          <a:stretch/>
        </p:blipFill>
        <p:spPr>
          <a:xfrm>
            <a:off x="2034539" y="1325563"/>
            <a:ext cx="4510321" cy="1984248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284C73D6-0185-B147-2186-65418F514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0" t="20592" r="54000" b="31530"/>
          <a:stretch/>
        </p:blipFill>
        <p:spPr>
          <a:xfrm>
            <a:off x="11052810" y="136524"/>
            <a:ext cx="426720" cy="4266267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EA1F4F3-B998-03A6-2B8C-0C44916F1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040" y="3721817"/>
            <a:ext cx="5556250" cy="920795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F2EE5D40-6889-5B94-F87F-FDC408621B02}"/>
              </a:ext>
            </a:extLst>
          </p:cNvPr>
          <p:cNvSpPr/>
          <p:nvPr/>
        </p:nvSpPr>
        <p:spPr>
          <a:xfrm rot="16200000">
            <a:off x="5918170" y="703123"/>
            <a:ext cx="523494" cy="5451753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624BF79-F672-20DB-62DE-0DA3F4259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4480" y="4941950"/>
            <a:ext cx="6761260" cy="7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1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3530-D0D3-BB1D-C894-8D7819A1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Final Analytic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77F46-CC3C-1220-A1FA-2B859085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22">
            <a:extLst>
              <a:ext uri="{FF2B5EF4-FFF2-40B4-BE49-F238E27FC236}">
                <a16:creationId xmlns:a16="http://schemas.microsoft.com/office/drawing/2014/main" id="{84CF306B-A1EF-FA20-0C6A-FB3870AA2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28" y="4001294"/>
            <a:ext cx="7461504" cy="155448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86DBE8-D6A8-CBBD-0FE7-2BB88D56362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 noise half-way between resonances, which is where we will look for the signal</a:t>
            </a:r>
          </a:p>
          <a:p>
            <a:r>
              <a:rPr lang="en-US" dirty="0"/>
              <a:t>Evaluating the integral from the last slide and doing some algebra yields the following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ABD5C082-C4AC-5110-C630-D4B26E14B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0" t="20592" r="51877" b="31530"/>
          <a:stretch/>
        </p:blipFill>
        <p:spPr>
          <a:xfrm>
            <a:off x="11143488" y="227964"/>
            <a:ext cx="868680" cy="42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48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4BC3C-E47E-914E-FBE9-670057613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9B24-2CED-87A2-BC91-864405CB9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448"/>
            <a:ext cx="10515600" cy="1325563"/>
          </a:xfrm>
        </p:spPr>
        <p:txBody>
          <a:bodyPr/>
          <a:lstStyle/>
          <a:p>
            <a:r>
              <a:rPr lang="en-US" dirty="0"/>
              <a:t>Limit 1 on SNM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3C504-45DE-5272-0087-714836F25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199"/>
            <a:ext cx="6096000" cy="1582906"/>
          </a:xfrm>
        </p:spPr>
        <p:txBody>
          <a:bodyPr/>
          <a:lstStyle/>
          <a:p>
            <a:r>
              <a:rPr lang="en-US" dirty="0"/>
              <a:t>Optic cannot be too thin, or coating stress becomes too problematic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1958092-1511-39E5-A30C-3A52EBA27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839" y="2091558"/>
            <a:ext cx="7368322" cy="1256613"/>
          </a:xfrm>
          <a:prstGeom prst="rect">
            <a:avLst/>
          </a:prstGeom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E2E386B3-3129-0DF7-44DA-737E2756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134" y="3395213"/>
            <a:ext cx="3416021" cy="2727622"/>
          </a:xfrm>
          <a:prstGeom prst="rect">
            <a:avLst/>
          </a:prstGeom>
        </p:spPr>
      </p:pic>
      <p:pic>
        <p:nvPicPr>
          <p:cNvPr id="9" name="Picture 8" descr="A diagram of a disc&#10;&#10;Description automatically generated">
            <a:extLst>
              <a:ext uri="{FF2B5EF4-FFF2-40B4-BE49-F238E27FC236}">
                <a16:creationId xmlns:a16="http://schemas.microsoft.com/office/drawing/2014/main" id="{40374BA0-AC92-3252-0BF8-BED7E9A94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827" y="3429000"/>
            <a:ext cx="3416021" cy="2727622"/>
          </a:xfrm>
          <a:prstGeom prst="rect">
            <a:avLst/>
          </a:prstGeom>
        </p:spPr>
      </p:pic>
      <p:pic>
        <p:nvPicPr>
          <p:cNvPr id="18" name="Content Placeholder 22">
            <a:extLst>
              <a:ext uri="{FF2B5EF4-FFF2-40B4-BE49-F238E27FC236}">
                <a16:creationId xmlns:a16="http://schemas.microsoft.com/office/drawing/2014/main" id="{8B327413-753A-6CB1-017A-472048059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499" y="236718"/>
            <a:ext cx="3980301" cy="829229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AE8A9E9-62AB-68AB-FB47-6F079E5F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9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168F-9D53-65C6-481E-8C16A811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448"/>
            <a:ext cx="10515600" cy="1325563"/>
          </a:xfrm>
        </p:spPr>
        <p:txBody>
          <a:bodyPr/>
          <a:lstStyle/>
          <a:p>
            <a:r>
              <a:rPr lang="en-US" dirty="0"/>
              <a:t>Limit 2 on SNM minimization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50CC0F-4682-3F49-CEEA-150A231E373B}"/>
              </a:ext>
            </a:extLst>
          </p:cNvPr>
          <p:cNvSpPr txBox="1">
            <a:spLocks/>
          </p:cNvSpPr>
          <p:nvPr/>
        </p:nvSpPr>
        <p:spPr>
          <a:xfrm>
            <a:off x="0" y="1479455"/>
            <a:ext cx="6494595" cy="147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Optic cannot be too stiff, or modes with transverse components couple in at higher frequencies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7632EBCD-C4C3-F5C5-A78B-2F64C9B7C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" t="-4392" r="78478" b="4392"/>
          <a:stretch/>
        </p:blipFill>
        <p:spPr>
          <a:xfrm>
            <a:off x="6096000" y="1479455"/>
            <a:ext cx="2565510" cy="5172376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8DDD8DD8-7E6D-BE66-E9BB-F9BFC2C8F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63" t="-4392" r="54667" b="4392"/>
          <a:stretch/>
        </p:blipFill>
        <p:spPr>
          <a:xfrm>
            <a:off x="9830389" y="1438740"/>
            <a:ext cx="1286554" cy="5213091"/>
          </a:xfrm>
          <a:prstGeom prst="rect">
            <a:avLst/>
          </a:prstGeom>
        </p:spPr>
      </p:pic>
      <p:pic>
        <p:nvPicPr>
          <p:cNvPr id="18" name="Content Placeholder 22">
            <a:extLst>
              <a:ext uri="{FF2B5EF4-FFF2-40B4-BE49-F238E27FC236}">
                <a16:creationId xmlns:a16="http://schemas.microsoft.com/office/drawing/2014/main" id="{63CCFED1-F781-E935-1000-A7CD079D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9271" y="355053"/>
            <a:ext cx="3980301" cy="829229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2C1DC9F-8A73-DB6C-6F4E-F3F7919C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3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6FDD-0129-B457-4095-2E5B1590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Coating Thermal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1EFA-8E6A-CBC9-1755-CAF77BB2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93674"/>
          </a:xfrm>
        </p:spPr>
        <p:txBody>
          <a:bodyPr>
            <a:normAutofit/>
          </a:bodyPr>
          <a:lstStyle/>
          <a:p>
            <a:r>
              <a:rPr lang="en-US" dirty="0"/>
              <a:t>Need a coating on an optic to make it reflective</a:t>
            </a:r>
          </a:p>
          <a:p>
            <a:r>
              <a:rPr lang="en-US" dirty="0"/>
              <a:t>Often very thin and made up of alternating layers, a “Bragg coating”</a:t>
            </a:r>
          </a:p>
          <a:p>
            <a:r>
              <a:rPr lang="en-US" dirty="0"/>
              <a:t>Brownian noise is due to mechanical fluctuations, just like the bulk thermal noise, but the coating layer is much thinner so this noise presents differently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9D7AF-B1D4-1D4A-5671-852A1885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AEDC0-F81F-B165-5EBA-336BAF84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830" y="3794760"/>
            <a:ext cx="4168616" cy="27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D6078-38A1-9A68-9818-9BA594EF7108}"/>
              </a:ext>
            </a:extLst>
          </p:cNvPr>
          <p:cNvSpPr txBox="1"/>
          <p:nvPr/>
        </p:nvSpPr>
        <p:spPr>
          <a:xfrm>
            <a:off x="5257800" y="6538912"/>
            <a:ext cx="4628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(https://</a:t>
            </a:r>
            <a:r>
              <a:rPr lang="en-US" sz="1200" dirty="0" err="1"/>
              <a:t>www.emf-corp.com</a:t>
            </a:r>
            <a:r>
              <a:rPr lang="en-US" sz="1200" dirty="0"/>
              <a:t>/optical-coatings/dielectric-</a:t>
            </a:r>
            <a:r>
              <a:rPr lang="en-US" sz="1200" dirty="0" err="1"/>
              <a:t>bragg</a:t>
            </a:r>
            <a:r>
              <a:rPr lang="en-US" sz="1200" dirty="0"/>
              <a:t>-mirrors/)</a:t>
            </a:r>
          </a:p>
        </p:txBody>
      </p:sp>
    </p:spTree>
    <p:extLst>
      <p:ext uri="{BB962C8B-B14F-4D97-AF65-F5344CB8AC3E}">
        <p14:creationId xmlns:p14="http://schemas.microsoft.com/office/powerpoint/2010/main" val="413400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BF8B-1537-9BB6-9922-F2459F63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High Frequency Coating Thermal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541E0-FC67-4DDB-C8DD-38CCBD66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Almost all existing work has been done is a quasistatic limit, where the measurement frequency is much less than the first bulk eigenmode</a:t>
            </a:r>
          </a:p>
          <a:p>
            <a:r>
              <a:rPr lang="en-US" dirty="0"/>
              <a:t>Have a basic model of how to unify coating and bulk thermal noise</a:t>
            </a:r>
            <a:endParaRPr lang="en-US" b="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7831E-A670-80EB-2418-C4E128D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68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BEE1-A697-3C0D-3E02-7FFFA53F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36525"/>
            <a:ext cx="10515600" cy="1325563"/>
          </a:xfrm>
        </p:spPr>
        <p:txBody>
          <a:bodyPr/>
          <a:lstStyle/>
          <a:p>
            <a:r>
              <a:rPr lang="en-US" dirty="0"/>
              <a:t>Design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E7988-524D-CFD1-CCF1-407562B0B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Bragg Coatings have a low Quality </a:t>
            </a:r>
            <a:r>
              <a:rPr lang="en-US" dirty="0"/>
              <a:t>F</a:t>
            </a:r>
            <a:r>
              <a:rPr lang="en-US" b="0" dirty="0"/>
              <a:t>actor</a:t>
            </a:r>
          </a:p>
          <a:p>
            <a:r>
              <a:rPr lang="en-US" dirty="0"/>
              <a:t>This is a fundamental limit on the combined quality factor for the whole mirror</a:t>
            </a:r>
          </a:p>
          <a:p>
            <a:r>
              <a:rPr lang="en-US" b="0" dirty="0"/>
              <a:t>Goal for us is to hold the optic with less dissipation than in the coating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7A70B-AC56-AC27-68D3-CBCBBEFA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blue circle with black and silver objects&#10;&#10;Description automatically generated with medium confidence">
            <a:extLst>
              <a:ext uri="{FF2B5EF4-FFF2-40B4-BE49-F238E27FC236}">
                <a16:creationId xmlns:a16="http://schemas.microsoft.com/office/drawing/2014/main" id="{749B2CB8-5464-6DF8-85BD-AECB08E5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480" y="3964997"/>
            <a:ext cx="2857500" cy="27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8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63A5-A632-9896-AF19-F5E11926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08"/>
            <a:ext cx="10515600" cy="1325563"/>
          </a:xfrm>
        </p:spPr>
        <p:txBody>
          <a:bodyPr/>
          <a:lstStyle/>
          <a:p>
            <a:r>
              <a:rPr lang="en-US" dirty="0"/>
              <a:t>GQuEST Setup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A51DB-9863-9CDB-48CF-C3559666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CE4BA8-6283-A90E-AB6C-9C8325B3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15" y="1844634"/>
            <a:ext cx="5511369" cy="35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2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2149-6864-A166-9DE2-B5F167E6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Thermorefractive</a:t>
            </a:r>
            <a:r>
              <a:rPr lang="en-US" dirty="0"/>
              <a:t>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48E4B-E317-E19A-6CE2-82CCA1E5F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" y="1105330"/>
            <a:ext cx="11995484" cy="4351338"/>
          </a:xfrm>
        </p:spPr>
        <p:txBody>
          <a:bodyPr/>
          <a:lstStyle/>
          <a:p>
            <a:r>
              <a:rPr lang="en-US" dirty="0"/>
              <a:t>The index of refraction of silicon, like many materials, is temperature dependent</a:t>
            </a:r>
          </a:p>
          <a:p>
            <a:r>
              <a:rPr lang="en-US" dirty="0"/>
              <a:t>The index of refraction changes the optical path length of the transmitted arm</a:t>
            </a:r>
          </a:p>
          <a:p>
            <a:r>
              <a:rPr lang="en-US" dirty="0"/>
              <a:t>Optics have microscopic temperature fluctuations due to diffusion</a:t>
            </a:r>
          </a:p>
          <a:p>
            <a:r>
              <a:rPr lang="en-US" dirty="0"/>
              <a:t>Noise is present where the light goes through an optic, so just the </a:t>
            </a:r>
            <a:r>
              <a:rPr lang="en-US" dirty="0" err="1"/>
              <a:t>beamsplitter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C05DD6D5-DB7D-8145-5E16-5B6A7941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858" y="4280720"/>
            <a:ext cx="3127690" cy="125107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698BFC4-7332-D451-9A63-DD7415FE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5A70C-DB53-BA24-DE2E-0F3A57DD8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38" y="3357440"/>
            <a:ext cx="7939502" cy="34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55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F168-7258-7D78-7D0E-9283FE96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Charge Carrier Thermal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07B4B-6453-FE09-C6BF-04C4F92BC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en-US" dirty="0"/>
              <a:t>Similar to </a:t>
            </a:r>
            <a:r>
              <a:rPr lang="en-US" dirty="0" err="1"/>
              <a:t>thermorefractive</a:t>
            </a:r>
            <a:r>
              <a:rPr lang="en-US" dirty="0"/>
              <a:t> noise, except here the index of refraction depends on the density of charge carriers, i.e. electrons</a:t>
            </a:r>
          </a:p>
          <a:p>
            <a:r>
              <a:rPr lang="en-US" dirty="0"/>
              <a:t>This noise source is constant in frequency up to 200 GHz, although it also experiences the beam splitter transfer function</a:t>
            </a:r>
          </a:p>
        </p:txBody>
      </p:sp>
      <p:pic>
        <p:nvPicPr>
          <p:cNvPr id="5" name="Picture 4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926B8980-A798-541B-A72A-8B73C5F86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491" y="4274447"/>
            <a:ext cx="4288509" cy="74781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896EBF-6823-B4A8-09B8-FCAC3403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F8626-2541-529B-AB36-2AA506F89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3421810"/>
            <a:ext cx="7789191" cy="33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6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793E-85B9-110C-583F-EC26D9231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Beam Splitter Transfer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597A-0CBF-E191-C4F9-966939466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Property inherent to Michelson Interferometer: noise and signals at the beam splitter (very nearly) go away at the FSR (1/light travel time) of the arms</a:t>
            </a:r>
          </a:p>
          <a:p>
            <a:r>
              <a:rPr lang="en-US" dirty="0"/>
              <a:t>Can be derived by considering the how light with different phase gets recombined at the </a:t>
            </a:r>
            <a:r>
              <a:rPr lang="en-US" dirty="0" err="1"/>
              <a:t>beamsplitter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A04111-B98C-0832-BB88-382BF76B5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4407" y="4829497"/>
            <a:ext cx="3283185" cy="69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28106-58A4-402A-8ACE-3F3A10D6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49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06FC-84D9-5AAB-90D2-3462C414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Thermoelastic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CC825-3A62-160B-D64B-C793963FA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6982"/>
            <a:ext cx="10515600" cy="4351338"/>
          </a:xfrm>
        </p:spPr>
        <p:txBody>
          <a:bodyPr/>
          <a:lstStyle/>
          <a:p>
            <a:r>
              <a:rPr lang="en-US" dirty="0"/>
              <a:t>Similar to </a:t>
            </a:r>
            <a:r>
              <a:rPr lang="en-US" dirty="0" err="1"/>
              <a:t>thermorefractive</a:t>
            </a:r>
            <a:r>
              <a:rPr lang="en-US" dirty="0"/>
              <a:t> noise, but now we are considering the coefficient of thermal expansion instead of the </a:t>
            </a:r>
            <a:r>
              <a:rPr lang="en-US" dirty="0" err="1"/>
              <a:t>thermorefractive</a:t>
            </a:r>
            <a:r>
              <a:rPr lang="en-US" dirty="0"/>
              <a:t> coefficient</a:t>
            </a:r>
          </a:p>
          <a:p>
            <a:r>
              <a:rPr lang="en-US" dirty="0"/>
              <a:t>Present at all optics</a:t>
            </a:r>
          </a:p>
        </p:txBody>
      </p:sp>
      <p:pic>
        <p:nvPicPr>
          <p:cNvPr id="7" name="Picture 6" descr="A mathematical equation with numbers and lines&#10;&#10;Description automatically generated">
            <a:extLst>
              <a:ext uri="{FF2B5EF4-FFF2-40B4-BE49-F238E27FC236}">
                <a16:creationId xmlns:a16="http://schemas.microsoft.com/office/drawing/2014/main" id="{1C8779A9-3D4B-2AFC-FA19-AC846A320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310" y="4288406"/>
            <a:ext cx="3879052" cy="94868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A90CD6-7640-DBE7-CD1A-F8C8C890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A6540-6F42-DAA2-B8DC-D5B9B038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" y="3303270"/>
            <a:ext cx="8065993" cy="34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9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4C2E-8C50-24AA-8BAD-BC4B067D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0121-42BE-AF81-C87A-F97B6FF8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Noise Budget (again)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C5082-EDA0-1FC9-FCF0-AF962A0A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395D-A290-B329-3873-DFDDB33DC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50" y="1247775"/>
            <a:ext cx="106943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8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6F58-E64E-F8E3-CDDC-8E2BDDE6D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Thermal Lensing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213A0-8A5B-851C-9748-3EB38B5A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4580"/>
            <a:ext cx="10515600" cy="4351338"/>
          </a:xfrm>
        </p:spPr>
        <p:txBody>
          <a:bodyPr/>
          <a:lstStyle/>
          <a:p>
            <a:r>
              <a:rPr lang="en-US" dirty="0"/>
              <a:t>Not a noise source but an important technical limitation</a:t>
            </a:r>
          </a:p>
          <a:p>
            <a:r>
              <a:rPr lang="en-US" dirty="0"/>
              <a:t>The beam splitter absorbs some of the 10 kW going through it</a:t>
            </a:r>
          </a:p>
          <a:p>
            <a:r>
              <a:rPr lang="en-US" dirty="0"/>
              <a:t>This introduces a temperature gradient</a:t>
            </a:r>
          </a:p>
          <a:p>
            <a:r>
              <a:rPr lang="en-US" dirty="0"/>
              <a:t>Due to the temperature dependence of the index of refraction, this effect lenses light going through the beam splitter</a:t>
            </a:r>
          </a:p>
          <a:p>
            <a:r>
              <a:rPr lang="en-US" dirty="0"/>
              <a:t>Need light that is reflected and transmitted to “mode match”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D71F16E-2C50-7712-53EE-70189F9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A black math equation&#10;&#10;Description automatically generated with medium confidence">
            <a:extLst>
              <a:ext uri="{FF2B5EF4-FFF2-40B4-BE49-F238E27FC236}">
                <a16:creationId xmlns:a16="http://schemas.microsoft.com/office/drawing/2014/main" id="{8C276513-CC89-7A19-A2FA-062D1F80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31" y="4063172"/>
            <a:ext cx="4655223" cy="735780"/>
          </a:xfrm>
          <a:prstGeom prst="rect">
            <a:avLst/>
          </a:prstGeom>
        </p:spPr>
      </p:pic>
      <p:pic>
        <p:nvPicPr>
          <p:cNvPr id="7" name="Picture 6" descr="A black and white math symbol&#10;&#10;Description automatically generated">
            <a:extLst>
              <a:ext uri="{FF2B5EF4-FFF2-40B4-BE49-F238E27FC236}">
                <a16:creationId xmlns:a16="http://schemas.microsoft.com/office/drawing/2014/main" id="{829D9BEB-4DA4-50F2-7CEF-5E431FE6F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93" y="5297114"/>
            <a:ext cx="4076700" cy="53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24845-805A-FE32-498F-DEB5769919E1}"/>
              </a:ext>
            </a:extLst>
          </p:cNvPr>
          <p:cNvSpPr txBox="1"/>
          <p:nvPr/>
        </p:nvSpPr>
        <p:spPr>
          <a:xfrm>
            <a:off x="6181828" y="6471845"/>
            <a:ext cx="1453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  <a:latin typeface="CMR10"/>
              </a:rPr>
              <a:t>Simonelli et al, 2019</a:t>
            </a:r>
            <a:endParaRPr lang="en-US" sz="1200" dirty="0"/>
          </a:p>
        </p:txBody>
      </p:sp>
      <p:pic>
        <p:nvPicPr>
          <p:cNvPr id="14" name="Picture 13" descr="A diagram of a laser beam&#10;&#10;Description automatically generated">
            <a:extLst>
              <a:ext uri="{FF2B5EF4-FFF2-40B4-BE49-F238E27FC236}">
                <a16:creationId xmlns:a16="http://schemas.microsoft.com/office/drawing/2014/main" id="{C36EA911-1D3B-164D-7F51-9FE8797C0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250"/>
          <a:stretch/>
        </p:blipFill>
        <p:spPr>
          <a:xfrm>
            <a:off x="6587838" y="4063172"/>
            <a:ext cx="5001623" cy="21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DC1F4-E7F1-C55C-5755-AD6D2545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Why Silicon?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57471-FAFF-CFA6-5D52-751A6F266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thermal conductivity</a:t>
            </a:r>
          </a:p>
          <a:p>
            <a:r>
              <a:rPr lang="en-US" dirty="0"/>
              <a:t>Stiff</a:t>
            </a:r>
          </a:p>
          <a:p>
            <a:r>
              <a:rPr lang="en-US" dirty="0"/>
              <a:t>High Q at 17 MHz</a:t>
            </a:r>
          </a:p>
          <a:p>
            <a:r>
              <a:rPr lang="en-US" dirty="0"/>
              <a:t>Lots of R&amp;D previously done</a:t>
            </a:r>
          </a:p>
          <a:p>
            <a:r>
              <a:rPr lang="en-US" dirty="0"/>
              <a:t>Good synergy with future detectors</a:t>
            </a:r>
          </a:p>
          <a:p>
            <a:r>
              <a:rPr lang="en-US" dirty="0"/>
              <a:t>Drawback #1: need use 1550 nm light</a:t>
            </a:r>
          </a:p>
          <a:p>
            <a:r>
              <a:rPr lang="en-US" dirty="0"/>
              <a:t>Drawback #2: semiconductor effects</a:t>
            </a:r>
          </a:p>
          <a:p>
            <a:r>
              <a:rPr lang="en-US" dirty="0"/>
              <a:t>Drawback #3: birefringence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17940-43B4-FE7A-2BB8-DBE63DF6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3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D3B6-8FC9-DB79-C07D-104B7F72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6" y="2763336"/>
            <a:ext cx="2807368" cy="1331328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467EE-8477-5E5C-6D28-53B71A0B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4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FEF15-F2B0-1056-8A0C-128C127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" y="136525"/>
            <a:ext cx="10515600" cy="1325563"/>
          </a:xfrm>
        </p:spPr>
        <p:txBody>
          <a:bodyPr/>
          <a:lstStyle/>
          <a:p>
            <a:r>
              <a:rPr lang="en-US" dirty="0"/>
              <a:t>Actual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9FDDB-C165-A823-320D-407E6B8B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close-up of a pipe&#10;&#10;Description automatically generated">
            <a:extLst>
              <a:ext uri="{FF2B5EF4-FFF2-40B4-BE49-F238E27FC236}">
                <a16:creationId xmlns:a16="http://schemas.microsoft.com/office/drawing/2014/main" id="{7DCEC215-9C21-F87C-83E4-C8E6FC34C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887855"/>
            <a:ext cx="4445038" cy="4042728"/>
          </a:xfrm>
          <a:prstGeom prst="rect">
            <a:avLst/>
          </a:prstGeom>
        </p:spPr>
      </p:pic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F796A3B5-CEE4-434C-1AFA-6A0BA67B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199"/>
            <a:ext cx="5015445" cy="41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7DF9-E6B1-6A7C-4E3F-C7A5E6A7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Noise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C5EB4-97D9-8B60-909B-3EC167483D94}"/>
              </a:ext>
            </a:extLst>
          </p:cNvPr>
          <p:cNvSpPr txBox="1"/>
          <p:nvPr/>
        </p:nvSpPr>
        <p:spPr>
          <a:xfrm>
            <a:off x="1263721" y="5356553"/>
            <a:ext cx="820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“noise budget” contains the dominant noise sources in the GQuEST interferometer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dominated by bulk thermal noise from the optics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EE17A-3C6C-855C-7EAF-46EC797E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E75A0-5906-99C0-13D4-0C1FD1D7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90" y="1021080"/>
            <a:ext cx="9741620" cy="39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5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026A-E990-5014-8B1A-640851F6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Solid Normal Mode Noise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8F4167-D0C9-4A0B-6729-3CACAF474413}"/>
              </a:ext>
            </a:extLst>
          </p:cNvPr>
          <p:cNvSpPr txBox="1">
            <a:spLocks/>
          </p:cNvSpPr>
          <p:nvPr/>
        </p:nvSpPr>
        <p:spPr>
          <a:xfrm>
            <a:off x="419488" y="5108995"/>
            <a:ext cx="11643420" cy="1603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mirror has tiny vibrations, which change the measured length of the arm</a:t>
            </a:r>
          </a:p>
          <a:p>
            <a:r>
              <a:rPr lang="en-US" dirty="0"/>
              <a:t>2 ways of calculating the noise: susceptibility method and eigenmode decomposition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9CEB1C6-2786-6964-F2F2-4CDE8B78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F7E2C-D787-2B7B-0A1F-DA4BE5CC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65" y="1152493"/>
            <a:ext cx="8662670" cy="37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6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6106-FAEE-9E81-D892-8BBA794AF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8" y="135001"/>
            <a:ext cx="10515600" cy="1325563"/>
          </a:xfrm>
        </p:spPr>
        <p:txBody>
          <a:bodyPr/>
          <a:lstStyle/>
          <a:p>
            <a:r>
              <a:rPr lang="en-US" dirty="0"/>
              <a:t>Solid Normal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9A1E6-1969-20EB-E8BB-7ACFDF07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6</a:t>
            </a:fld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16AC57B1-A029-2646-84D3-9A2B48750303}"/>
              </a:ext>
            </a:extLst>
          </p:cNvPr>
          <p:cNvSpPr/>
          <p:nvPr/>
        </p:nvSpPr>
        <p:spPr>
          <a:xfrm rot="15664237">
            <a:off x="4834251" y="3408051"/>
            <a:ext cx="2587542" cy="863395"/>
          </a:xfrm>
          <a:prstGeom prst="can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alpha val="54000"/>
              </a:schemeClr>
            </a:solidFill>
            <a:prstDash val="solid"/>
          </a:ln>
          <a:effectLst>
            <a:softEdge rad="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D65890-CFC5-1718-ABCF-0E221DBBCFE3}"/>
              </a:ext>
            </a:extLst>
          </p:cNvPr>
          <p:cNvCxnSpPr>
            <a:cxnSpLocks/>
          </p:cNvCxnSpPr>
          <p:nvPr/>
        </p:nvCxnSpPr>
        <p:spPr>
          <a:xfrm>
            <a:off x="-318052" y="3700375"/>
            <a:ext cx="5974845" cy="0"/>
          </a:xfrm>
          <a:prstGeom prst="line">
            <a:avLst/>
          </a:prstGeom>
          <a:ln w="79375">
            <a:solidFill>
              <a:srgbClr val="FF0000">
                <a:alpha val="1000"/>
              </a:srgbClr>
            </a:solidFill>
          </a:ln>
          <a:effectLst>
            <a:glow rad="1128741">
              <a:srgbClr val="FF0000">
                <a:alpha val="6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7B43E995-DB77-B967-B232-88360457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522"/>
          <a:stretch/>
        </p:blipFill>
        <p:spPr>
          <a:xfrm rot="16200000">
            <a:off x="4540550" y="3147806"/>
            <a:ext cx="1583937" cy="1227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8ADFF-23AA-6006-CC3E-5B78134293F5}"/>
              </a:ext>
            </a:extLst>
          </p:cNvPr>
          <p:cNvSpPr txBox="1"/>
          <p:nvPr/>
        </p:nvSpPr>
        <p:spPr>
          <a:xfrm>
            <a:off x="7255502" y="3284876"/>
            <a:ext cx="59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=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7071C79F-39AC-B43C-56F1-9A7A241B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506" y="2372721"/>
            <a:ext cx="3540412" cy="26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54C8-4FD9-E158-5F18-83C5BF5D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Susceptibility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D65C4-BCA5-6C5B-405E-CB7427D62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Normal Noise can be modeled by treating the laser as a force and considering the power dissipated, “susceptibility method”</a:t>
            </a:r>
          </a:p>
          <a:p>
            <a:r>
              <a:rPr lang="en-US" dirty="0"/>
              <a:t>This relies on the fluctuation-dissipation and equipartition theorems</a:t>
            </a:r>
          </a:p>
          <a:p>
            <a:r>
              <a:rPr lang="en-US" dirty="0"/>
              <a:t>Uses the “admittance” from the laser beam modeled as a force</a:t>
            </a:r>
          </a:p>
          <a:p>
            <a:r>
              <a:rPr lang="en-US" dirty="0"/>
              <a:t>Easier computationally, but less direct</a:t>
            </a:r>
          </a:p>
        </p:txBody>
      </p:sp>
      <p:pic>
        <p:nvPicPr>
          <p:cNvPr id="5" name="Picture 4" descr="A blue square with a red circle&#10;&#10;Description automatically generated">
            <a:extLst>
              <a:ext uri="{FF2B5EF4-FFF2-40B4-BE49-F238E27FC236}">
                <a16:creationId xmlns:a16="http://schemas.microsoft.com/office/drawing/2014/main" id="{8EE486EB-50E5-5C6E-617B-92ED5C6A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33" y="4088140"/>
            <a:ext cx="4679054" cy="25706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A9C60-98F0-98B8-2858-BE121B7F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B853D44-8B26-9DB5-6C70-EC67019A3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0" y="5122863"/>
            <a:ext cx="61214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7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703D-14F3-9BB3-9287-66E16D6C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" y="0"/>
            <a:ext cx="10515600" cy="1325563"/>
          </a:xfrm>
        </p:spPr>
        <p:txBody>
          <a:bodyPr/>
          <a:lstStyle/>
          <a:p>
            <a:r>
              <a:rPr lang="en-US" dirty="0"/>
              <a:t>More on the Susceptibility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13571-B286-289E-59F0-9FA8C7C79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Admittance = 1/impedance</a:t>
            </a:r>
          </a:p>
          <a:p>
            <a:r>
              <a:rPr lang="en-US" dirty="0"/>
              <a:t>The real part is the dissipative term, like a resistance</a:t>
            </a:r>
          </a:p>
          <a:p>
            <a:r>
              <a:rPr lang="en-US" dirty="0"/>
              <a:t>This is similar to Johnson-Nyquist noise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82D6B-AC3A-5363-423F-5522F327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3CBF-27BA-9D77-8373-D575A259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Eigenmode Decomposition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A64D6-4CD4-1A1B-5153-839A8458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4206240" cy="5586414"/>
          </a:xfrm>
        </p:spPr>
        <p:txBody>
          <a:bodyPr>
            <a:normAutofit/>
          </a:bodyPr>
          <a:lstStyle/>
          <a:p>
            <a:r>
              <a:rPr lang="en-US" dirty="0"/>
              <a:t>The mirror has (many) eigenmodes</a:t>
            </a:r>
          </a:p>
          <a:p>
            <a:r>
              <a:rPr lang="en-US" dirty="0"/>
              <a:t>Each eigenmode displaces the mirror surface, which affects the phase of the light and looks like signal</a:t>
            </a:r>
          </a:p>
          <a:p>
            <a:r>
              <a:rPr lang="en-US" dirty="0"/>
              <a:t>The strength of the noise from each eigenmodes is proportional to the overlap integral of the beam and the eigenmode</a:t>
            </a:r>
          </a:p>
          <a:p>
            <a:r>
              <a:rPr lang="en-US" dirty="0"/>
              <a:t>Equipartition Theorem used here as 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A4992-7793-3A4A-611B-79FF7F09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3" y="1144882"/>
            <a:ext cx="5840979" cy="2284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E73DF-232D-6CF4-8A0B-3C6FEE80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13" y="4046538"/>
            <a:ext cx="4136057" cy="209241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AE235D-4082-DE4A-C9EF-A683E618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394" y="4046538"/>
            <a:ext cx="3540412" cy="26553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3DD00-2A1F-1EDD-9B46-69AFAF06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42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28415</TotalTime>
  <Words>881</Words>
  <Application>Microsoft Macintosh PowerPoint</Application>
  <PresentationFormat>Widescreen</PresentationFormat>
  <Paragraphs>125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CMR10</vt:lpstr>
      <vt:lpstr>Office Theme</vt:lpstr>
      <vt:lpstr>Thermal Noise and Design of the GQuEST Interferometer</vt:lpstr>
      <vt:lpstr>GQuEST Setup</vt:lpstr>
      <vt:lpstr>Actual Design</vt:lpstr>
      <vt:lpstr>Noise Budget</vt:lpstr>
      <vt:lpstr>Solid Normal Mode Noise</vt:lpstr>
      <vt:lpstr>Solid Normal Modes</vt:lpstr>
      <vt:lpstr>Susceptibility Method</vt:lpstr>
      <vt:lpstr>More on the Susceptibility Method</vt:lpstr>
      <vt:lpstr>Eigenmode Decomposition Theory </vt:lpstr>
      <vt:lpstr>What are these modes?</vt:lpstr>
      <vt:lpstr>Eigenmode Decomposition Math</vt:lpstr>
      <vt:lpstr>What is the coupling for longitudinal modes?</vt:lpstr>
      <vt:lpstr>Analytic Estimation for constant K</vt:lpstr>
      <vt:lpstr>Final Analytic Estimation</vt:lpstr>
      <vt:lpstr>Limit 1 on SNM minimization</vt:lpstr>
      <vt:lpstr>Limit 2 on SNM minimization</vt:lpstr>
      <vt:lpstr>Coating Thermal Noise</vt:lpstr>
      <vt:lpstr>High Frequency Coating Thermal Noise</vt:lpstr>
      <vt:lpstr>Design Implications</vt:lpstr>
      <vt:lpstr>Thermorefractive Noise</vt:lpstr>
      <vt:lpstr>Charge Carrier Thermal Noise</vt:lpstr>
      <vt:lpstr>Beam Splitter Transfer Function</vt:lpstr>
      <vt:lpstr>Thermoelastic noise</vt:lpstr>
      <vt:lpstr>Noise Budget (again)</vt:lpstr>
      <vt:lpstr>Thermal Lensing</vt:lpstr>
      <vt:lpstr>Why Silicon?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Noise in the GQuEST Interferometer</dc:title>
  <dc:creator>Grass, Daniel H.</dc:creator>
  <cp:lastModifiedBy>Grass, Daniel H.</cp:lastModifiedBy>
  <cp:revision>58</cp:revision>
  <dcterms:created xsi:type="dcterms:W3CDTF">2024-02-28T07:01:08Z</dcterms:created>
  <dcterms:modified xsi:type="dcterms:W3CDTF">2024-03-21T06:48:18Z</dcterms:modified>
</cp:coreProperties>
</file>